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32399288" cy="18000663"/>
  <p:notesSz cx="6858000" cy="9144000"/>
  <p:defaultTextStyle>
    <a:defPPr>
      <a:defRPr lang="en-US"/>
    </a:defPPr>
    <a:lvl1pPr marL="0" algn="l" defTabSz="2073388" rtl="0" eaLnBrk="1" latinLnBrk="0" hangingPunct="1">
      <a:defRPr sz="4082" kern="1200">
        <a:solidFill>
          <a:schemeClr val="tx1"/>
        </a:solidFill>
        <a:latin typeface="+mn-lt"/>
        <a:ea typeface="+mn-ea"/>
        <a:cs typeface="+mn-cs"/>
      </a:defRPr>
    </a:lvl1pPr>
    <a:lvl2pPr marL="1036693" algn="l" defTabSz="2073388" rtl="0" eaLnBrk="1" latinLnBrk="0" hangingPunct="1">
      <a:defRPr sz="4082" kern="1200">
        <a:solidFill>
          <a:schemeClr val="tx1"/>
        </a:solidFill>
        <a:latin typeface="+mn-lt"/>
        <a:ea typeface="+mn-ea"/>
        <a:cs typeface="+mn-cs"/>
      </a:defRPr>
    </a:lvl2pPr>
    <a:lvl3pPr marL="2073388" algn="l" defTabSz="2073388" rtl="0" eaLnBrk="1" latinLnBrk="0" hangingPunct="1">
      <a:defRPr sz="4082" kern="1200">
        <a:solidFill>
          <a:schemeClr val="tx1"/>
        </a:solidFill>
        <a:latin typeface="+mn-lt"/>
        <a:ea typeface="+mn-ea"/>
        <a:cs typeface="+mn-cs"/>
      </a:defRPr>
    </a:lvl3pPr>
    <a:lvl4pPr marL="3110080" algn="l" defTabSz="2073388" rtl="0" eaLnBrk="1" latinLnBrk="0" hangingPunct="1">
      <a:defRPr sz="4082" kern="1200">
        <a:solidFill>
          <a:schemeClr val="tx1"/>
        </a:solidFill>
        <a:latin typeface="+mn-lt"/>
        <a:ea typeface="+mn-ea"/>
        <a:cs typeface="+mn-cs"/>
      </a:defRPr>
    </a:lvl4pPr>
    <a:lvl5pPr marL="4146773" algn="l" defTabSz="2073388" rtl="0" eaLnBrk="1" latinLnBrk="0" hangingPunct="1">
      <a:defRPr sz="4082" kern="1200">
        <a:solidFill>
          <a:schemeClr val="tx1"/>
        </a:solidFill>
        <a:latin typeface="+mn-lt"/>
        <a:ea typeface="+mn-ea"/>
        <a:cs typeface="+mn-cs"/>
      </a:defRPr>
    </a:lvl5pPr>
    <a:lvl6pPr marL="5183468" algn="l" defTabSz="2073388" rtl="0" eaLnBrk="1" latinLnBrk="0" hangingPunct="1">
      <a:defRPr sz="4082" kern="1200">
        <a:solidFill>
          <a:schemeClr val="tx1"/>
        </a:solidFill>
        <a:latin typeface="+mn-lt"/>
        <a:ea typeface="+mn-ea"/>
        <a:cs typeface="+mn-cs"/>
      </a:defRPr>
    </a:lvl6pPr>
    <a:lvl7pPr marL="6220161" algn="l" defTabSz="2073388" rtl="0" eaLnBrk="1" latinLnBrk="0" hangingPunct="1">
      <a:defRPr sz="4082" kern="1200">
        <a:solidFill>
          <a:schemeClr val="tx1"/>
        </a:solidFill>
        <a:latin typeface="+mn-lt"/>
        <a:ea typeface="+mn-ea"/>
        <a:cs typeface="+mn-cs"/>
      </a:defRPr>
    </a:lvl7pPr>
    <a:lvl8pPr marL="7256855" algn="l" defTabSz="2073388" rtl="0" eaLnBrk="1" latinLnBrk="0" hangingPunct="1">
      <a:defRPr sz="4082" kern="1200">
        <a:solidFill>
          <a:schemeClr val="tx1"/>
        </a:solidFill>
        <a:latin typeface="+mn-lt"/>
        <a:ea typeface="+mn-ea"/>
        <a:cs typeface="+mn-cs"/>
      </a:defRPr>
    </a:lvl8pPr>
    <a:lvl9pPr marL="8293548" algn="l" defTabSz="2073388" rtl="0" eaLnBrk="1" latinLnBrk="0" hangingPunct="1">
      <a:defRPr sz="40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7DF0"/>
    <a:srgbClr val="CFD5EA"/>
    <a:srgbClr val="000000"/>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3" d="100"/>
          <a:sy n="43" d="100"/>
        </p:scale>
        <p:origin x="3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049911" y="2945943"/>
            <a:ext cx="24299466" cy="6266897"/>
          </a:xfrm>
        </p:spPr>
        <p:txBody>
          <a:bodyPr anchor="b"/>
          <a:lstStyle>
            <a:lvl1pPr algn="ctr">
              <a:defRPr sz="15749"/>
            </a:lvl1pPr>
          </a:lstStyle>
          <a:p>
            <a:r>
              <a:rPr lang="it-IT"/>
              <a:t>Fare clic per modificare lo stile del titolo</a:t>
            </a:r>
            <a:endParaRPr lang="en-US" dirty="0"/>
          </a:p>
        </p:txBody>
      </p:sp>
      <p:sp>
        <p:nvSpPr>
          <p:cNvPr id="3" name="Subtitle 2"/>
          <p:cNvSpPr>
            <a:spLocks noGrp="1"/>
          </p:cNvSpPr>
          <p:nvPr>
            <p:ph type="subTitle" idx="1"/>
          </p:nvPr>
        </p:nvSpPr>
        <p:spPr>
          <a:xfrm>
            <a:off x="4049911" y="9454516"/>
            <a:ext cx="24299466" cy="4345992"/>
          </a:xfrm>
        </p:spPr>
        <p:txBody>
          <a:bodyPr/>
          <a:lstStyle>
            <a:lvl1pPr marL="0" indent="0" algn="ctr">
              <a:buNone/>
              <a:defRPr sz="6300"/>
            </a:lvl1pPr>
            <a:lvl2pPr marL="1200059" indent="0" algn="ctr">
              <a:buNone/>
              <a:defRPr sz="5250"/>
            </a:lvl2pPr>
            <a:lvl3pPr marL="2400117" indent="0" algn="ctr">
              <a:buNone/>
              <a:defRPr sz="4725"/>
            </a:lvl3pPr>
            <a:lvl4pPr marL="3600176" indent="0" algn="ctr">
              <a:buNone/>
              <a:defRPr sz="4200"/>
            </a:lvl4pPr>
            <a:lvl5pPr marL="4800234" indent="0" algn="ctr">
              <a:buNone/>
              <a:defRPr sz="4200"/>
            </a:lvl5pPr>
            <a:lvl6pPr marL="6000293" indent="0" algn="ctr">
              <a:buNone/>
              <a:defRPr sz="4200"/>
            </a:lvl6pPr>
            <a:lvl7pPr marL="7200351" indent="0" algn="ctr">
              <a:buNone/>
              <a:defRPr sz="4200"/>
            </a:lvl7pPr>
            <a:lvl8pPr marL="8400410" indent="0" algn="ctr">
              <a:buNone/>
              <a:defRPr sz="4200"/>
            </a:lvl8pPr>
            <a:lvl9pPr marL="9600468" indent="0" algn="ctr">
              <a:buNone/>
              <a:defRPr sz="4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8182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103408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1" y="958369"/>
            <a:ext cx="6986096" cy="1525473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227451" y="958369"/>
            <a:ext cx="20553298" cy="1525473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68872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4204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210576" y="4487668"/>
            <a:ext cx="27944386" cy="7487774"/>
          </a:xfrm>
        </p:spPr>
        <p:txBody>
          <a:bodyPr anchor="b"/>
          <a:lstStyle>
            <a:lvl1pPr>
              <a:defRPr sz="15749"/>
            </a:lvl1pPr>
          </a:lstStyle>
          <a:p>
            <a:r>
              <a:rPr lang="it-IT"/>
              <a:t>Fare clic per modificare lo stile del titolo</a:t>
            </a:r>
            <a:endParaRPr lang="en-US" dirty="0"/>
          </a:p>
        </p:txBody>
      </p:sp>
      <p:sp>
        <p:nvSpPr>
          <p:cNvPr id="3" name="Text Placeholder 2"/>
          <p:cNvSpPr>
            <a:spLocks noGrp="1"/>
          </p:cNvSpPr>
          <p:nvPr>
            <p:ph type="body" idx="1"/>
          </p:nvPr>
        </p:nvSpPr>
        <p:spPr>
          <a:xfrm>
            <a:off x="2210576" y="12046280"/>
            <a:ext cx="27944386" cy="3937644"/>
          </a:xfrm>
        </p:spPr>
        <p:txBody>
          <a:bodyPr/>
          <a:lstStyle>
            <a:lvl1pPr marL="0" indent="0">
              <a:buNone/>
              <a:defRPr sz="6300">
                <a:solidFill>
                  <a:schemeClr val="tx1">
                    <a:tint val="75000"/>
                  </a:schemeClr>
                </a:solidFill>
              </a:defRPr>
            </a:lvl1pPr>
            <a:lvl2pPr marL="1200059" indent="0">
              <a:buNone/>
              <a:defRPr sz="5250">
                <a:solidFill>
                  <a:schemeClr val="tx1">
                    <a:tint val="75000"/>
                  </a:schemeClr>
                </a:solidFill>
              </a:defRPr>
            </a:lvl2pPr>
            <a:lvl3pPr marL="2400117" indent="0">
              <a:buNone/>
              <a:defRPr sz="4725">
                <a:solidFill>
                  <a:schemeClr val="tx1">
                    <a:tint val="75000"/>
                  </a:schemeClr>
                </a:solidFill>
              </a:defRPr>
            </a:lvl3pPr>
            <a:lvl4pPr marL="3600176" indent="0">
              <a:buNone/>
              <a:defRPr sz="4200">
                <a:solidFill>
                  <a:schemeClr val="tx1">
                    <a:tint val="75000"/>
                  </a:schemeClr>
                </a:solidFill>
              </a:defRPr>
            </a:lvl4pPr>
            <a:lvl5pPr marL="4800234" indent="0">
              <a:buNone/>
              <a:defRPr sz="4200">
                <a:solidFill>
                  <a:schemeClr val="tx1">
                    <a:tint val="75000"/>
                  </a:schemeClr>
                </a:solidFill>
              </a:defRPr>
            </a:lvl5pPr>
            <a:lvl6pPr marL="6000293" indent="0">
              <a:buNone/>
              <a:defRPr sz="4200">
                <a:solidFill>
                  <a:schemeClr val="tx1">
                    <a:tint val="75000"/>
                  </a:schemeClr>
                </a:solidFill>
              </a:defRPr>
            </a:lvl6pPr>
            <a:lvl7pPr marL="7200351" indent="0">
              <a:buNone/>
              <a:defRPr sz="4200">
                <a:solidFill>
                  <a:schemeClr val="tx1">
                    <a:tint val="75000"/>
                  </a:schemeClr>
                </a:solidFill>
              </a:defRPr>
            </a:lvl7pPr>
            <a:lvl8pPr marL="8400410" indent="0">
              <a:buNone/>
              <a:defRPr sz="4200">
                <a:solidFill>
                  <a:schemeClr val="tx1">
                    <a:tint val="75000"/>
                  </a:schemeClr>
                </a:solidFill>
              </a:defRPr>
            </a:lvl8pPr>
            <a:lvl9pPr marL="9600468" indent="0">
              <a:buNone/>
              <a:defRPr sz="4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0495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227451"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16402140"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3328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231671" y="958370"/>
            <a:ext cx="27944386" cy="3479296"/>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231672" y="4412664"/>
            <a:ext cx="13706416"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4" name="Content Placeholder 3"/>
          <p:cNvSpPr>
            <a:spLocks noGrp="1"/>
          </p:cNvSpPr>
          <p:nvPr>
            <p:ph sz="half" idx="2"/>
          </p:nvPr>
        </p:nvSpPr>
        <p:spPr>
          <a:xfrm>
            <a:off x="2231672" y="6575242"/>
            <a:ext cx="13706416"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16402140" y="4412664"/>
            <a:ext cx="13773917"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6" name="Content Placeholder 5"/>
          <p:cNvSpPr>
            <a:spLocks noGrp="1"/>
          </p:cNvSpPr>
          <p:nvPr>
            <p:ph sz="quarter" idx="4"/>
          </p:nvPr>
        </p:nvSpPr>
        <p:spPr>
          <a:xfrm>
            <a:off x="16402140" y="6575242"/>
            <a:ext cx="13773917"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8" name="Footer Placeholder 7"/>
          <p:cNvSpPr>
            <a:spLocks noGrp="1"/>
          </p:cNvSpPr>
          <p:nvPr>
            <p:ph type="ftr" sz="quarter" idx="11"/>
          </p:nvPr>
        </p:nvSpPr>
        <p:spPr/>
        <p:txBody>
          <a:bodyPr/>
          <a:lstStyle/>
          <a:p>
            <a:pPr defTabSz="914369"/>
            <a:endParaRPr lang="it-IT"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278580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69"/>
            <a:endParaRPr lang="it-IT"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174408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3" name="Footer Placeholder 2"/>
          <p:cNvSpPr>
            <a:spLocks noGrp="1"/>
          </p:cNvSpPr>
          <p:nvPr>
            <p:ph type="ftr" sz="quarter" idx="11"/>
          </p:nvPr>
        </p:nvSpPr>
        <p:spPr/>
        <p:txBody>
          <a:bodyPr/>
          <a:lstStyle/>
          <a:p>
            <a:pPr defTabSz="914369"/>
            <a:endParaRPr lang="it-IT"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88627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Content Placeholder 2"/>
          <p:cNvSpPr>
            <a:spLocks noGrp="1"/>
          </p:cNvSpPr>
          <p:nvPr>
            <p:ph idx="1"/>
          </p:nvPr>
        </p:nvSpPr>
        <p:spPr>
          <a:xfrm>
            <a:off x="13773917" y="2591763"/>
            <a:ext cx="16402140" cy="12792138"/>
          </a:xfrm>
        </p:spPr>
        <p:txBody>
          <a:bodyPr/>
          <a:lstStyle>
            <a:lvl1pPr>
              <a:defRPr sz="8399"/>
            </a:lvl1pPr>
            <a:lvl2pPr>
              <a:defRPr sz="7349"/>
            </a:lvl2pPr>
            <a:lvl3pPr>
              <a:defRPr sz="6300"/>
            </a:lvl3pPr>
            <a:lvl4pPr>
              <a:defRPr sz="5250"/>
            </a:lvl4pPr>
            <a:lvl5pPr>
              <a:defRPr sz="5250"/>
            </a:lvl5pPr>
            <a:lvl6pPr>
              <a:defRPr sz="5250"/>
            </a:lvl6pPr>
            <a:lvl7pPr>
              <a:defRPr sz="5250"/>
            </a:lvl7pPr>
            <a:lvl8pPr>
              <a:defRPr sz="5250"/>
            </a:lvl8pPr>
            <a:lvl9pPr>
              <a:defRPr sz="5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62923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3773917" y="2591763"/>
            <a:ext cx="16402140" cy="12792138"/>
          </a:xfrm>
        </p:spPr>
        <p:txBody>
          <a:bodyPr anchor="t"/>
          <a:lstStyle>
            <a:lvl1pPr marL="0" indent="0">
              <a:buNone/>
              <a:defRPr sz="8399"/>
            </a:lvl1pPr>
            <a:lvl2pPr marL="1200059" indent="0">
              <a:buNone/>
              <a:defRPr sz="7349"/>
            </a:lvl2pPr>
            <a:lvl3pPr marL="2400117" indent="0">
              <a:buNone/>
              <a:defRPr sz="6300"/>
            </a:lvl3pPr>
            <a:lvl4pPr marL="3600176" indent="0">
              <a:buNone/>
              <a:defRPr sz="5250"/>
            </a:lvl4pPr>
            <a:lvl5pPr marL="4800234" indent="0">
              <a:buNone/>
              <a:defRPr sz="5250"/>
            </a:lvl5pPr>
            <a:lvl6pPr marL="6000293" indent="0">
              <a:buNone/>
              <a:defRPr sz="5250"/>
            </a:lvl6pPr>
            <a:lvl7pPr marL="7200351" indent="0">
              <a:buNone/>
              <a:defRPr sz="5250"/>
            </a:lvl7pPr>
            <a:lvl8pPr marL="8400410" indent="0">
              <a:buNone/>
              <a:defRPr sz="5250"/>
            </a:lvl8pPr>
            <a:lvl9pPr marL="9600468" indent="0">
              <a:buNone/>
              <a:defRPr sz="5250"/>
            </a:lvl9pPr>
          </a:lstStyle>
          <a:p>
            <a:r>
              <a:rPr lang="it-IT"/>
              <a:t>Fare clic sull'icona per inserire un'immagine</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0709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958370"/>
            <a:ext cx="27944386" cy="3479296"/>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227451" y="4791843"/>
            <a:ext cx="27944386" cy="1142125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227451" y="16683949"/>
            <a:ext cx="7289840" cy="958369"/>
          </a:xfrm>
          <a:prstGeom prst="rect">
            <a:avLst/>
          </a:prstGeom>
        </p:spPr>
        <p:txBody>
          <a:bodyPr vert="horz" lIns="91440" tIns="45720" rIns="91440" bIns="45720" rtlCol="0" anchor="ctr"/>
          <a:lstStyle>
            <a:lvl1pPr algn="l">
              <a:defRPr sz="3150">
                <a:solidFill>
                  <a:schemeClr val="tx1">
                    <a:tint val="75000"/>
                  </a:schemeClr>
                </a:solidFill>
              </a:defRPr>
            </a:lvl1pPr>
          </a:lstStyle>
          <a:p>
            <a:pPr defTabSz="914369"/>
            <a:fld id="{63B9BABC-020C-4A9A-8C14-555F32B5C0D6}" type="datetimeFigureOut">
              <a:rPr lang="it-IT" smtClean="0">
                <a:solidFill>
                  <a:prstClr val="black">
                    <a:tint val="75000"/>
                  </a:prstClr>
                </a:solidFill>
              </a:rPr>
              <a:pPr defTabSz="914369"/>
              <a:t>26/10/2022</a:t>
            </a:fld>
            <a:endParaRPr lang="it-IT" dirty="0">
              <a:solidFill>
                <a:prstClr val="black">
                  <a:tint val="75000"/>
                </a:prstClr>
              </a:solidFill>
            </a:endParaRPr>
          </a:p>
        </p:txBody>
      </p:sp>
      <p:sp>
        <p:nvSpPr>
          <p:cNvPr id="5" name="Footer Placeholder 4"/>
          <p:cNvSpPr>
            <a:spLocks noGrp="1"/>
          </p:cNvSpPr>
          <p:nvPr>
            <p:ph type="ftr" sz="quarter" idx="3"/>
          </p:nvPr>
        </p:nvSpPr>
        <p:spPr>
          <a:xfrm>
            <a:off x="10732264" y="16683949"/>
            <a:ext cx="10934760" cy="958369"/>
          </a:xfrm>
          <a:prstGeom prst="rect">
            <a:avLst/>
          </a:prstGeom>
        </p:spPr>
        <p:txBody>
          <a:bodyPr vert="horz" lIns="91440" tIns="45720" rIns="91440" bIns="45720" rtlCol="0" anchor="ctr"/>
          <a:lstStyle>
            <a:lvl1pPr algn="ctr">
              <a:defRPr sz="3150">
                <a:solidFill>
                  <a:schemeClr val="tx1">
                    <a:tint val="75000"/>
                  </a:schemeClr>
                </a:solidFill>
              </a:defRPr>
            </a:lvl1pPr>
          </a:lstStyle>
          <a:p>
            <a:pPr defTabSz="914369"/>
            <a:endParaRPr lang="it-IT" dirty="0">
              <a:solidFill>
                <a:prstClr val="black">
                  <a:tint val="75000"/>
                </a:prstClr>
              </a:solidFill>
            </a:endParaRPr>
          </a:p>
        </p:txBody>
      </p:sp>
      <p:sp>
        <p:nvSpPr>
          <p:cNvPr id="6" name="Slide Number Placeholder 5"/>
          <p:cNvSpPr>
            <a:spLocks noGrp="1"/>
          </p:cNvSpPr>
          <p:nvPr>
            <p:ph type="sldNum" sz="quarter" idx="4"/>
          </p:nvPr>
        </p:nvSpPr>
        <p:spPr>
          <a:xfrm>
            <a:off x="22881997" y="16683949"/>
            <a:ext cx="7289840" cy="958369"/>
          </a:xfrm>
          <a:prstGeom prst="rect">
            <a:avLst/>
          </a:prstGeom>
        </p:spPr>
        <p:txBody>
          <a:bodyPr vert="horz" lIns="91440" tIns="45720" rIns="91440" bIns="45720" rtlCol="0" anchor="ctr"/>
          <a:lstStyle>
            <a:lvl1pPr algn="r">
              <a:defRPr sz="3150">
                <a:solidFill>
                  <a:schemeClr val="tx1">
                    <a:tint val="75000"/>
                  </a:schemeClr>
                </a:solidFill>
              </a:defRPr>
            </a:lvl1p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42617516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400117" rtl="0" eaLnBrk="1" latinLnBrk="0" hangingPunct="1">
        <a:lnSpc>
          <a:spcPct val="90000"/>
        </a:lnSpc>
        <a:spcBef>
          <a:spcPct val="0"/>
        </a:spcBef>
        <a:buNone/>
        <a:defRPr sz="11549" kern="1200">
          <a:solidFill>
            <a:schemeClr val="tx1"/>
          </a:solidFill>
          <a:latin typeface="+mj-lt"/>
          <a:ea typeface="+mj-ea"/>
          <a:cs typeface="+mj-cs"/>
        </a:defRPr>
      </a:lvl1pPr>
    </p:titleStyle>
    <p:bodyStyle>
      <a:lvl1pPr marL="600029" indent="-600029" algn="l" defTabSz="2400117" rtl="0" eaLnBrk="1" latinLnBrk="0" hangingPunct="1">
        <a:lnSpc>
          <a:spcPct val="90000"/>
        </a:lnSpc>
        <a:spcBef>
          <a:spcPts val="2625"/>
        </a:spcBef>
        <a:buFont typeface="Arial" panose="020B0604020202020204" pitchFamily="34" charset="0"/>
        <a:buChar char="•"/>
        <a:defRPr sz="7349" kern="1200">
          <a:solidFill>
            <a:schemeClr val="tx1"/>
          </a:solidFill>
          <a:latin typeface="+mn-lt"/>
          <a:ea typeface="+mn-ea"/>
          <a:cs typeface="+mn-cs"/>
        </a:defRPr>
      </a:lvl1pPr>
      <a:lvl2pPr marL="1800088" indent="-600029" algn="l" defTabSz="2400117" rtl="0" eaLnBrk="1" latinLnBrk="0" hangingPunct="1">
        <a:lnSpc>
          <a:spcPct val="90000"/>
        </a:lnSpc>
        <a:spcBef>
          <a:spcPts val="1312"/>
        </a:spcBef>
        <a:buFont typeface="Arial" panose="020B0604020202020204" pitchFamily="34" charset="0"/>
        <a:buChar char="•"/>
        <a:defRPr sz="6300" kern="1200">
          <a:solidFill>
            <a:schemeClr val="tx1"/>
          </a:solidFill>
          <a:latin typeface="+mn-lt"/>
          <a:ea typeface="+mn-ea"/>
          <a:cs typeface="+mn-cs"/>
        </a:defRPr>
      </a:lvl2pPr>
      <a:lvl3pPr marL="3000146" indent="-600029" algn="l" defTabSz="2400117" rtl="0" eaLnBrk="1" latinLnBrk="0" hangingPunct="1">
        <a:lnSpc>
          <a:spcPct val="90000"/>
        </a:lnSpc>
        <a:spcBef>
          <a:spcPts val="1312"/>
        </a:spcBef>
        <a:buFont typeface="Arial" panose="020B0604020202020204" pitchFamily="34" charset="0"/>
        <a:buChar char="•"/>
        <a:defRPr sz="5250" kern="1200">
          <a:solidFill>
            <a:schemeClr val="tx1"/>
          </a:solidFill>
          <a:latin typeface="+mn-lt"/>
          <a:ea typeface="+mn-ea"/>
          <a:cs typeface="+mn-cs"/>
        </a:defRPr>
      </a:lvl3pPr>
      <a:lvl4pPr marL="4200205"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4pPr>
      <a:lvl5pPr marL="5400264"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5pPr>
      <a:lvl6pPr marL="6600322"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6pPr>
      <a:lvl7pPr marL="7800381"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7pPr>
      <a:lvl8pPr marL="9000439"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8pPr>
      <a:lvl9pPr marL="10200498"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9pPr>
    </p:bodyStyle>
    <p:otherStyle>
      <a:defPPr>
        <a:defRPr lang="en-US"/>
      </a:defPPr>
      <a:lvl1pPr marL="0" algn="l" defTabSz="2400117" rtl="0" eaLnBrk="1" latinLnBrk="0" hangingPunct="1">
        <a:defRPr sz="4725" kern="1200">
          <a:solidFill>
            <a:schemeClr val="tx1"/>
          </a:solidFill>
          <a:latin typeface="+mn-lt"/>
          <a:ea typeface="+mn-ea"/>
          <a:cs typeface="+mn-cs"/>
        </a:defRPr>
      </a:lvl1pPr>
      <a:lvl2pPr marL="1200059" algn="l" defTabSz="2400117" rtl="0" eaLnBrk="1" latinLnBrk="0" hangingPunct="1">
        <a:defRPr sz="4725" kern="1200">
          <a:solidFill>
            <a:schemeClr val="tx1"/>
          </a:solidFill>
          <a:latin typeface="+mn-lt"/>
          <a:ea typeface="+mn-ea"/>
          <a:cs typeface="+mn-cs"/>
        </a:defRPr>
      </a:lvl2pPr>
      <a:lvl3pPr marL="2400117" algn="l" defTabSz="2400117" rtl="0" eaLnBrk="1" latinLnBrk="0" hangingPunct="1">
        <a:defRPr sz="4725" kern="1200">
          <a:solidFill>
            <a:schemeClr val="tx1"/>
          </a:solidFill>
          <a:latin typeface="+mn-lt"/>
          <a:ea typeface="+mn-ea"/>
          <a:cs typeface="+mn-cs"/>
        </a:defRPr>
      </a:lvl3pPr>
      <a:lvl4pPr marL="3600176" algn="l" defTabSz="2400117" rtl="0" eaLnBrk="1" latinLnBrk="0" hangingPunct="1">
        <a:defRPr sz="4725" kern="1200">
          <a:solidFill>
            <a:schemeClr val="tx1"/>
          </a:solidFill>
          <a:latin typeface="+mn-lt"/>
          <a:ea typeface="+mn-ea"/>
          <a:cs typeface="+mn-cs"/>
        </a:defRPr>
      </a:lvl4pPr>
      <a:lvl5pPr marL="4800234" algn="l" defTabSz="2400117" rtl="0" eaLnBrk="1" latinLnBrk="0" hangingPunct="1">
        <a:defRPr sz="4725" kern="1200">
          <a:solidFill>
            <a:schemeClr val="tx1"/>
          </a:solidFill>
          <a:latin typeface="+mn-lt"/>
          <a:ea typeface="+mn-ea"/>
          <a:cs typeface="+mn-cs"/>
        </a:defRPr>
      </a:lvl5pPr>
      <a:lvl6pPr marL="6000293" algn="l" defTabSz="2400117" rtl="0" eaLnBrk="1" latinLnBrk="0" hangingPunct="1">
        <a:defRPr sz="4725" kern="1200">
          <a:solidFill>
            <a:schemeClr val="tx1"/>
          </a:solidFill>
          <a:latin typeface="+mn-lt"/>
          <a:ea typeface="+mn-ea"/>
          <a:cs typeface="+mn-cs"/>
        </a:defRPr>
      </a:lvl6pPr>
      <a:lvl7pPr marL="7200351" algn="l" defTabSz="2400117" rtl="0" eaLnBrk="1" latinLnBrk="0" hangingPunct="1">
        <a:defRPr sz="4725" kern="1200">
          <a:solidFill>
            <a:schemeClr val="tx1"/>
          </a:solidFill>
          <a:latin typeface="+mn-lt"/>
          <a:ea typeface="+mn-ea"/>
          <a:cs typeface="+mn-cs"/>
        </a:defRPr>
      </a:lvl7pPr>
      <a:lvl8pPr marL="8400410" algn="l" defTabSz="2400117" rtl="0" eaLnBrk="1" latinLnBrk="0" hangingPunct="1">
        <a:defRPr sz="4725" kern="1200">
          <a:solidFill>
            <a:schemeClr val="tx1"/>
          </a:solidFill>
          <a:latin typeface="+mn-lt"/>
          <a:ea typeface="+mn-ea"/>
          <a:cs typeface="+mn-cs"/>
        </a:defRPr>
      </a:lvl8pPr>
      <a:lvl9pPr marL="9600468" algn="l" defTabSz="2400117" rtl="0" eaLnBrk="1" latinLnBrk="0" hangingPunct="1">
        <a:defRPr sz="47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ti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3BC1B86-5DB7-E4DB-674A-FA86E01B7F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1480375" y="5594120"/>
            <a:ext cx="838058" cy="792480"/>
          </a:xfrm>
          <a:prstGeom prst="rect">
            <a:avLst/>
          </a:prstGeom>
        </p:spPr>
      </p:pic>
      <p:pic>
        <p:nvPicPr>
          <p:cNvPr id="8" name="Imagen 32">
            <a:extLst>
              <a:ext uri="{FF2B5EF4-FFF2-40B4-BE49-F238E27FC236}">
                <a16:creationId xmlns:a16="http://schemas.microsoft.com/office/drawing/2014/main" id="{B146CD80-63AF-1A5F-F4D9-D12D4230A7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3644" y="5589313"/>
            <a:ext cx="1025240" cy="499421"/>
          </a:xfrm>
          <a:prstGeom prst="rect">
            <a:avLst/>
          </a:prstGeom>
        </p:spPr>
      </p:pic>
      <p:pic>
        <p:nvPicPr>
          <p:cNvPr id="4" name="Picture 3" descr="Graphical user interface, text, application&#10;&#10;Description automatically generated with medium confidence">
            <a:extLst>
              <a:ext uri="{FF2B5EF4-FFF2-40B4-BE49-F238E27FC236}">
                <a16:creationId xmlns:a16="http://schemas.microsoft.com/office/drawing/2014/main" id="{7FF0B127-BE90-B50D-A173-1C34EF333E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970671" y="11980840"/>
            <a:ext cx="1249374" cy="357174"/>
          </a:xfrm>
          <a:prstGeom prst="rect">
            <a:avLst/>
          </a:prstGeom>
        </p:spPr>
      </p:pic>
      <p:sp>
        <p:nvSpPr>
          <p:cNvPr id="6" name="TextBox 5">
            <a:extLst>
              <a:ext uri="{FF2B5EF4-FFF2-40B4-BE49-F238E27FC236}">
                <a16:creationId xmlns:a16="http://schemas.microsoft.com/office/drawing/2014/main" id="{B2AD7385-8B9B-2842-38AD-B7DB2CC22B23}"/>
              </a:ext>
            </a:extLst>
          </p:cNvPr>
          <p:cNvSpPr txBox="1"/>
          <p:nvPr/>
        </p:nvSpPr>
        <p:spPr>
          <a:xfrm>
            <a:off x="10225724" y="12122570"/>
            <a:ext cx="11592419" cy="215444"/>
          </a:xfrm>
          <a:prstGeom prst="rect">
            <a:avLst/>
          </a:prstGeom>
          <a:noFill/>
        </p:spPr>
        <p:txBody>
          <a:bodyPr wrap="square" rtlCol="0">
            <a:spAutoFit/>
          </a:bodyPr>
          <a:lstStyle/>
          <a:p>
            <a:pPr defTabSz="914369"/>
            <a:r>
              <a:rPr lang="it-IT" sz="800" dirty="0">
                <a:solidFill>
                  <a:prstClr val="black"/>
                </a:solidFill>
                <a:latin typeface="Calibri" panose="020F0502020204030204"/>
              </a:rPr>
              <a:t>This project has been funded with support from the European Commission. This publication reflects the views only of the author, and the Commission cannot be held responsible for any use which may be made of the information contained therein.</a:t>
            </a:r>
            <a:endParaRPr lang="en-GB" sz="800" dirty="0">
              <a:solidFill>
                <a:prstClr val="black"/>
              </a:solidFill>
              <a:latin typeface="Calibri" panose="020F0502020204030204"/>
            </a:endParaRPr>
          </a:p>
        </p:txBody>
      </p:sp>
      <p:sp>
        <p:nvSpPr>
          <p:cNvPr id="13" name="CasellaDiTesto 12">
            <a:extLst>
              <a:ext uri="{FF2B5EF4-FFF2-40B4-BE49-F238E27FC236}">
                <a16:creationId xmlns:a16="http://schemas.microsoft.com/office/drawing/2014/main" id="{2FED544A-9E51-334D-B511-DC51A7CCCCF8}"/>
              </a:ext>
            </a:extLst>
          </p:cNvPr>
          <p:cNvSpPr txBox="1"/>
          <p:nvPr/>
        </p:nvSpPr>
        <p:spPr>
          <a:xfrm>
            <a:off x="10225721" y="6088734"/>
            <a:ext cx="11190514" cy="430887"/>
          </a:xfrm>
          <a:prstGeom prst="rect">
            <a:avLst/>
          </a:prstGeom>
          <a:noFill/>
        </p:spPr>
        <p:txBody>
          <a:bodyPr wrap="square">
            <a:spAutoFit/>
          </a:bodyPr>
          <a:lstStyle/>
          <a:p>
            <a:pPr defTabSz="914369"/>
            <a:r>
              <a:rPr lang="en-US" sz="2200" b="1" dirty="0">
                <a:solidFill>
                  <a:srgbClr val="4D94B7"/>
                </a:solidFill>
                <a:latin typeface="Calibri" panose="020F0502020204030204"/>
                <a:ea typeface="Microsoft Sans Serif" panose="020B0604020202020204" pitchFamily="34" charset="0"/>
                <a:cs typeface="Microsoft Sans Serif" panose="020B0604020202020204" pitchFamily="34" charset="0"/>
              </a:rPr>
              <a:t>Critical areas of intervention per country</a:t>
            </a:r>
          </a:p>
        </p:txBody>
      </p:sp>
      <p:graphicFrame>
        <p:nvGraphicFramePr>
          <p:cNvPr id="2" name="Tabella 1"/>
          <p:cNvGraphicFramePr>
            <a:graphicFrameLocks noGrp="1"/>
          </p:cNvGraphicFramePr>
          <p:nvPr>
            <p:extLst>
              <p:ext uri="{D42A27DB-BD31-4B8C-83A1-F6EECF244321}">
                <p14:modId xmlns:p14="http://schemas.microsoft.com/office/powerpoint/2010/main" val="1314546476"/>
              </p:ext>
            </p:extLst>
          </p:nvPr>
        </p:nvGraphicFramePr>
        <p:xfrm>
          <a:off x="522513" y="1651582"/>
          <a:ext cx="30931322" cy="16077652"/>
        </p:xfrm>
        <a:graphic>
          <a:graphicData uri="http://schemas.openxmlformats.org/drawingml/2006/table">
            <a:tbl>
              <a:tblPr firstRow="1" firstCol="1" bandRow="1">
                <a:tableStyleId>{7DF18680-E054-41AD-8BC1-D1AEF772440D}</a:tableStyleId>
              </a:tblPr>
              <a:tblGrid>
                <a:gridCol w="1998265">
                  <a:extLst>
                    <a:ext uri="{9D8B030D-6E8A-4147-A177-3AD203B41FA5}">
                      <a16:colId xmlns:a16="http://schemas.microsoft.com/office/drawing/2014/main" val="2090248030"/>
                    </a:ext>
                  </a:extLst>
                </a:gridCol>
                <a:gridCol w="5782963">
                  <a:extLst>
                    <a:ext uri="{9D8B030D-6E8A-4147-A177-3AD203B41FA5}">
                      <a16:colId xmlns:a16="http://schemas.microsoft.com/office/drawing/2014/main" val="3432250119"/>
                    </a:ext>
                  </a:extLst>
                </a:gridCol>
                <a:gridCol w="5782962">
                  <a:extLst>
                    <a:ext uri="{9D8B030D-6E8A-4147-A177-3AD203B41FA5}">
                      <a16:colId xmlns:a16="http://schemas.microsoft.com/office/drawing/2014/main" val="2801881538"/>
                    </a:ext>
                  </a:extLst>
                </a:gridCol>
                <a:gridCol w="5733535">
                  <a:extLst>
                    <a:ext uri="{9D8B030D-6E8A-4147-A177-3AD203B41FA5}">
                      <a16:colId xmlns:a16="http://schemas.microsoft.com/office/drawing/2014/main" val="107856999"/>
                    </a:ext>
                  </a:extLst>
                </a:gridCol>
                <a:gridCol w="5758248">
                  <a:extLst>
                    <a:ext uri="{9D8B030D-6E8A-4147-A177-3AD203B41FA5}">
                      <a16:colId xmlns:a16="http://schemas.microsoft.com/office/drawing/2014/main" val="2449048715"/>
                    </a:ext>
                  </a:extLst>
                </a:gridCol>
                <a:gridCol w="5875349">
                  <a:extLst>
                    <a:ext uri="{9D8B030D-6E8A-4147-A177-3AD203B41FA5}">
                      <a16:colId xmlns:a16="http://schemas.microsoft.com/office/drawing/2014/main" val="1669371112"/>
                    </a:ext>
                  </a:extLst>
                </a:gridCol>
              </a:tblGrid>
              <a:tr h="771209">
                <a:tc>
                  <a:txBody>
                    <a:bodyPr/>
                    <a:lstStyle/>
                    <a:p>
                      <a:pPr algn="just">
                        <a:lnSpc>
                          <a:spcPct val="107000"/>
                        </a:lnSpc>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endParaRPr>
                    </a:p>
                  </a:txBody>
                  <a:tcPr marL="68580" marR="68580" marT="0" marB="0">
                    <a:noFill/>
                  </a:tcPr>
                </a:tc>
                <a:tc>
                  <a:txBody>
                    <a:bodyPr/>
                    <a:lstStyle/>
                    <a:p>
                      <a:pPr algn="l">
                        <a:lnSpc>
                          <a:spcPct val="107000"/>
                        </a:lnSpc>
                        <a:spcAft>
                          <a:spcPts val="0"/>
                        </a:spcAft>
                      </a:pPr>
                      <a:r>
                        <a:rPr lang="it-IT" sz="2500" dirty="0">
                          <a:effectLst/>
                          <a:latin typeface="Calibri" panose="020F0502020204030204" pitchFamily="34" charset="0"/>
                          <a:ea typeface="Calibri" panose="020F0502020204030204" pitchFamily="34" charset="0"/>
                        </a:rPr>
                        <a:t>Continuità aziendale e gestione intergenerazionale</a:t>
                      </a:r>
                    </a:p>
                  </a:txBody>
                  <a:tcPr marL="68580" marR="68580" marT="0" marB="0" anchor="ctr">
                    <a:solidFill>
                      <a:srgbClr val="517DF0"/>
                    </a:solidFill>
                  </a:tcPr>
                </a:tc>
                <a:tc>
                  <a:txBody>
                    <a:bodyPr/>
                    <a:lstStyle/>
                    <a:p>
                      <a:pPr algn="l">
                        <a:lnSpc>
                          <a:spcPct val="107000"/>
                        </a:lnSpc>
                        <a:spcAft>
                          <a:spcPts val="0"/>
                        </a:spcAft>
                      </a:pPr>
                      <a:r>
                        <a:rPr lang="it-IT" sz="2500" dirty="0">
                          <a:effectLst/>
                          <a:latin typeface="Calibri" panose="020F0502020204030204" pitchFamily="34" charset="0"/>
                          <a:ea typeface="Calibri" panose="020F0502020204030204" pitchFamily="34" charset="0"/>
                        </a:rPr>
                        <a:t>Migliore riconoscimento dell'ecosistema delle imprese familiari come dimensione a sé stante</a:t>
                      </a:r>
                    </a:p>
                  </a:txBody>
                  <a:tcPr marL="68580" marR="68580" marT="0" marB="0" anchor="ctr">
                    <a:solidFill>
                      <a:srgbClr val="517DF0"/>
                    </a:solidFill>
                  </a:tcPr>
                </a:tc>
                <a:tc>
                  <a:txBody>
                    <a:bodyPr/>
                    <a:lstStyle/>
                    <a:p>
                      <a:r>
                        <a:rPr lang="it-IT" sz="2500" dirty="0">
                          <a:effectLst/>
                          <a:latin typeface="Calibri" panose="020F0502020204030204" pitchFamily="34" charset="0"/>
                          <a:ea typeface="Calibri" panose="020F0502020204030204" pitchFamily="34" charset="0"/>
                        </a:rPr>
                        <a:t>Flessibilità nella governance e nella gestione</a:t>
                      </a:r>
                    </a:p>
                  </a:txBody>
                  <a:tcPr marL="68580" marR="68580" marT="0" marB="0" anchor="ctr">
                    <a:solidFill>
                      <a:srgbClr val="517DF0"/>
                    </a:solidFill>
                  </a:tcPr>
                </a:tc>
                <a:tc>
                  <a:txBody>
                    <a:bodyPr/>
                    <a:lstStyle/>
                    <a:p>
                      <a:pPr algn="l">
                        <a:lnSpc>
                          <a:spcPct val="107000"/>
                        </a:lnSpc>
                        <a:spcAft>
                          <a:spcPts val="0"/>
                        </a:spcAft>
                      </a:pPr>
                      <a:r>
                        <a:rPr lang="en-GB" sz="2500" dirty="0" err="1">
                          <a:effectLst/>
                          <a:latin typeface="Calibri" panose="020F0502020204030204" pitchFamily="34" charset="0"/>
                          <a:ea typeface="Calibri" panose="020F0502020204030204" pitchFamily="34" charset="0"/>
                        </a:rPr>
                        <a:t>Percorsi</a:t>
                      </a:r>
                      <a:r>
                        <a:rPr lang="en-GB" sz="2500" dirty="0">
                          <a:effectLst/>
                          <a:latin typeface="Calibri" panose="020F0502020204030204" pitchFamily="34" charset="0"/>
                          <a:ea typeface="Calibri" panose="020F0502020204030204" pitchFamily="34" charset="0"/>
                        </a:rPr>
                        <a:t> </a:t>
                      </a:r>
                      <a:r>
                        <a:rPr lang="en-GB" sz="2500" dirty="0" err="1">
                          <a:effectLst/>
                          <a:latin typeface="Calibri" panose="020F0502020204030204" pitchFamily="34" charset="0"/>
                          <a:ea typeface="Calibri" panose="020F0502020204030204" pitchFamily="34" charset="0"/>
                        </a:rPr>
                        <a:t>formativi</a:t>
                      </a:r>
                      <a:r>
                        <a:rPr lang="en-GB" sz="2500" dirty="0">
                          <a:effectLst/>
                          <a:latin typeface="Calibri" panose="020F0502020204030204" pitchFamily="34" charset="0"/>
                          <a:ea typeface="Calibri" panose="020F0502020204030204" pitchFamily="34" charset="0"/>
                        </a:rPr>
                        <a:t> </a:t>
                      </a:r>
                      <a:r>
                        <a:rPr lang="en-GB" sz="2500" dirty="0" err="1">
                          <a:effectLst/>
                          <a:latin typeface="Calibri" panose="020F0502020204030204" pitchFamily="34" charset="0"/>
                          <a:ea typeface="Calibri" panose="020F0502020204030204" pitchFamily="34" charset="0"/>
                        </a:rPr>
                        <a:t>su</a:t>
                      </a:r>
                      <a:r>
                        <a:rPr lang="en-GB" sz="2500" dirty="0">
                          <a:effectLst/>
                          <a:latin typeface="Calibri" panose="020F0502020204030204" pitchFamily="34" charset="0"/>
                          <a:ea typeface="Calibri" panose="020F0502020204030204" pitchFamily="34" charset="0"/>
                        </a:rPr>
                        <a:t> </a:t>
                      </a:r>
                      <a:r>
                        <a:rPr lang="en-GB" sz="2500" dirty="0" err="1">
                          <a:effectLst/>
                          <a:latin typeface="Calibri" panose="020F0502020204030204" pitchFamily="34" charset="0"/>
                          <a:ea typeface="Calibri" panose="020F0502020204030204" pitchFamily="34" charset="0"/>
                        </a:rPr>
                        <a:t>misura</a:t>
                      </a:r>
                      <a:endParaRPr lang="en-GB" sz="2500" dirty="0">
                        <a:effectLst/>
                        <a:latin typeface="Calibri" panose="020F0502020204030204" pitchFamily="34" charset="0"/>
                        <a:ea typeface="Calibri" panose="020F0502020204030204" pitchFamily="34" charset="0"/>
                      </a:endParaRPr>
                    </a:p>
                  </a:txBody>
                  <a:tcPr marL="68580" marR="68580" marT="0" marB="0" anchor="ctr">
                    <a:solidFill>
                      <a:srgbClr val="517DF0"/>
                    </a:solidFill>
                  </a:tcPr>
                </a:tc>
                <a:tc>
                  <a:txBody>
                    <a:bodyPr/>
                    <a:lstStyle/>
                    <a:p>
                      <a:pPr algn="l">
                        <a:lnSpc>
                          <a:spcPct val="107000"/>
                        </a:lnSpc>
                        <a:spcAft>
                          <a:spcPts val="0"/>
                        </a:spcAft>
                      </a:pPr>
                      <a:r>
                        <a:rPr lang="it-IT" sz="2500" dirty="0">
                          <a:effectLst/>
                          <a:latin typeface="Calibri" panose="020F0502020204030204" pitchFamily="34" charset="0"/>
                          <a:ea typeface="Calibri" panose="020F0502020204030204" pitchFamily="34" charset="0"/>
                        </a:rPr>
                        <a:t>Privacy dei dati e digitalizzazione in generale</a:t>
                      </a:r>
                    </a:p>
                  </a:txBody>
                  <a:tcPr marL="68580" marR="68580" marT="0" marB="0" anchor="ctr">
                    <a:solidFill>
                      <a:srgbClr val="517DF0"/>
                    </a:solidFill>
                  </a:tcPr>
                </a:tc>
                <a:extLst>
                  <a:ext uri="{0D108BD9-81ED-4DB2-BD59-A6C34878D82A}">
                    <a16:rowId xmlns:a16="http://schemas.microsoft.com/office/drawing/2014/main" val="2244537408"/>
                  </a:ext>
                </a:extLst>
              </a:tr>
              <a:tr h="3814590">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Le imprese familiari tedesche sembrano non cogliere l'opportunità di una pianificazione strategica orientata al lungo periodo. Il superamento di questo problema manageriale è fondamentale per garantire la continuità aziendale e l'effettiva integrazione delle nuove generazioni: a questo proposito, esistono risorse di formazione e supporto, ma sono principalmente erogate da consulenti esterni e programmi di consulenza.</a:t>
                      </a:r>
                    </a:p>
                  </a:txBody>
                  <a:tcPr marL="68580" marR="68580" marT="0" marB="0" anchor="ct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Le sfide che si presentano con il passaggio generazionale dell'azienda familiare sono aggravate anche dalla carenza di lavoratori qualificati e di nuovi apprendisti. Ciò è ancora più urgente dal momento che queste aziende sono più facilmente insediate in aree rurali. Sembra quindi inevitabile mostrare l'attrattiva delle aziende familiari come datori di lavoro e, allo stesso tempo, stabilire misure politiche per migliorare le infrastrutture nelle regioni rurali e fornire incentivi alle aziende familiari.</a:t>
                      </a:r>
                    </a:p>
                  </a:txBody>
                  <a:tcPr marL="68580" marR="68580" marT="0" marB="0" anchor="ct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Un'attenzione particolare alle donne e ad altri gruppi finora trascurati può ampliare l'orizzonte e facilitare la ricerca del candidato più adatto, nell'ottica di una pianificazione strategica orientata al lungo periodo.</a:t>
                      </a:r>
                    </a:p>
                  </a:txBody>
                  <a:tcPr marL="68580" marR="68580" marT="0" marB="0" anchor="ctr">
                    <a:solidFill>
                      <a:srgbClr val="CFD5EA"/>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Nonostante svolgano un ruolo molto importante per l'economia tedesca e costituiscano quasi il 90% di tutte le aziende del settore privato, le imprese familiari non beneficiano di alcun sistema di sostegno specifico né di un'offerta formativa personalizzata "ad hoc" per il loro contesto operativo e le loro esigenze. </a:t>
                      </a:r>
                    </a:p>
                  </a:txBody>
                  <a:tcPr marL="68580" marR="68580" marT="0" marB="0" anchor="ct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Le imprese familiari tedesche sono minacciate da un grave ritardo nelle competenze digitali, che impedisce loro di passare all'era digitale. La sfida della digitalizzazione è spesso affidata alle generazioni più giovani, che lamentano d'altra parte una generale mancanza di un sistema di supporto coerente e consistente (cioè l'approvazione e il consenso da parte della proprietà).</a:t>
                      </a:r>
                    </a:p>
                  </a:txBody>
                  <a:tcPr marL="68580" marR="68580" marT="0" marB="0" anchor="ctr"/>
                </a:tc>
                <a:extLst>
                  <a:ext uri="{0D108BD9-81ED-4DB2-BD59-A6C34878D82A}">
                    <a16:rowId xmlns:a16="http://schemas.microsoft.com/office/drawing/2014/main" val="2979126954"/>
                  </a:ext>
                </a:extLst>
              </a:tr>
              <a:tr h="4137259">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Avvalersi di una consulenza adeguata e attivare corsi di formazione su come e quando preparare il passaggio generazionale, può essere utile per la preparazione professionale e motivazionale sia del senior che di chi subentrerà alla guida.</a:t>
                      </a:r>
                    </a:p>
                  </a:txBody>
                  <a:tcPr marL="68580" marR="68580" marT="0" marB="0" anchor="ctr">
                    <a:solidFill>
                      <a:srgbClr val="E9EBF5"/>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Questione emersa a livello europeo, consultare le pagine precedenti</a:t>
                      </a:r>
                    </a:p>
                  </a:txBody>
                  <a:tcPr marL="68580" marR="68580" marT="0" marB="0" anchor="ctr">
                    <a:solidFill>
                      <a:srgbClr val="E9EBF5"/>
                    </a:solidFill>
                  </a:tcPr>
                </a:tc>
                <a:tc>
                  <a:txBody>
                    <a:bodyPr/>
                    <a:lstStyle/>
                    <a:p>
                      <a:r>
                        <a:rPr lang="it-IT" sz="2050" kern="1200" dirty="0">
                          <a:solidFill>
                            <a:schemeClr val="dk1"/>
                          </a:solidFill>
                          <a:effectLst/>
                          <a:latin typeface="Calibri" panose="020F0502020204030204" pitchFamily="34" charset="0"/>
                          <a:cs typeface="+mn-cs"/>
                        </a:rPr>
                        <a:t>Questione emersa a livello europeo, consultare le pagine precedenti</a:t>
                      </a:r>
                    </a:p>
                  </a:txBody>
                  <a:tcPr marL="68580" marR="68580" marT="0" marB="0" anchor="ctr">
                    <a:solidFill>
                      <a:srgbClr val="E9EBF5"/>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Esiste la necessità specifica di avviare corsi di formazione sulla gestione aziendale, sia nel sistema di istruzione e formazione professionale sia in quello dell' istruzione superiore. L'obiettivo è formare i giovani affinché siano in grado non solo di creare una nuova impresa, ma anche di rilevarne una già esistente, magari rinnovandola in molte sue parti, ma anche facendo in modo di valorizzare il suo portafoglio clienti, i rapporti con le banche e i fornitori, la rete di consulenti, il suo personale qualificato, il suo know-how, la sua reputazione (approccio globale).</a:t>
                      </a:r>
                    </a:p>
                  </a:txBody>
                  <a:tcPr marL="68580" marR="68580" marT="0" marB="0" anchor="ct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Il processo di digitalizzazione in atto nella maggior parte delle imprese, comprese quelle familiari, può aiutare molto anche la fase di passaggio generazionale.</a:t>
                      </a:r>
                    </a:p>
                  </a:txBody>
                  <a:tcPr marL="68580" marR="68580" marT="0" marB="0" anchor="ctr"/>
                </a:tc>
                <a:extLst>
                  <a:ext uri="{0D108BD9-81ED-4DB2-BD59-A6C34878D82A}">
                    <a16:rowId xmlns:a16="http://schemas.microsoft.com/office/drawing/2014/main" val="542099366"/>
                  </a:ext>
                </a:extLst>
              </a:tr>
              <a:tr h="2538332">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Il problema principale riscontrato nelle imprese familiari slovene è il processo di transizione generazionale, in cui 2/3 delle imprese falliscono. I fattori chiave di successo per garantire un passaggio generazionale fluido ed efficace sono rappresentati da: valutazione delle capacità, inizio precoce del processo, garanzia di continuità e parità di trattamento degli individui.</a:t>
                      </a:r>
                    </a:p>
                  </a:txBody>
                  <a:tcPr marL="68580" marR="68580" marT="0" marB="0" anchor="ct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Questione emersa a livello europeo, consultare le pagine precedenti</a:t>
                      </a:r>
                    </a:p>
                  </a:txBody>
                  <a:tcPr marL="68580" marR="68580" marT="0" marB="0" anchor="ctr">
                    <a:solidFill>
                      <a:srgbClr val="CFD5EA"/>
                    </a:solidFill>
                  </a:tcPr>
                </a:tc>
                <a:tc>
                  <a:txBody>
                    <a:bodyPr/>
                    <a:lstStyle/>
                    <a:p>
                      <a:r>
                        <a:rPr lang="it-IT" sz="2050" kern="1200" dirty="0">
                          <a:solidFill>
                            <a:schemeClr val="dk1"/>
                          </a:solidFill>
                          <a:effectLst/>
                          <a:latin typeface="Calibri" panose="020F0502020204030204" pitchFamily="34" charset="0"/>
                          <a:cs typeface="+mn-cs"/>
                        </a:rPr>
                        <a:t>Questione emersa a livello europeo, consultare le pagine precedenti</a:t>
                      </a:r>
                    </a:p>
                  </a:txBody>
                  <a:tcPr marL="68580" marR="68580" marT="0" marB="0" anchor="ctr">
                    <a:solidFill>
                      <a:srgbClr val="CFD5EA"/>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Parte della letteratura analizzata evidenzia il fatto che le emozioni hanno un forte impatto sui processi decisionali e che l'armonizzazione delle regole tra i sistemi e le reti relazionali dovrebbe essere una preoccupazione costante del management delle imprese familiari.</a:t>
                      </a:r>
                    </a:p>
                  </a:txBody>
                  <a:tcPr marL="68580" marR="68580" marT="0" marB="0" anchor="ct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it-IT" sz="2050" kern="1200" dirty="0">
                          <a:solidFill>
                            <a:schemeClr val="dk1"/>
                          </a:solidFill>
                          <a:effectLst/>
                          <a:latin typeface="Calibri" panose="020F0502020204030204" pitchFamily="34" charset="0"/>
                          <a:ea typeface="Calibri" panose="020F0502020204030204" pitchFamily="34" charset="0"/>
                          <a:cs typeface="+mn-cs"/>
                        </a:rPr>
                        <a:t>La maggior parte dei servizi di consulenza si concentra sulla regolamentazione fiscale e finanziaria che accompagna il processo di passaggio di consegne, ma si parla molto poco del quadro manageriale organico e della gestione del cambiamento, compresa la trasformazione digitale.</a:t>
                      </a:r>
                    </a:p>
                    <a:p>
                      <a:pPr algn="just">
                        <a:lnSpc>
                          <a:spcPct val="107000"/>
                        </a:lnSpc>
                        <a:spcAft>
                          <a:spcPts val="0"/>
                        </a:spcAft>
                      </a:pP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extLst>
                  <a:ext uri="{0D108BD9-81ED-4DB2-BD59-A6C34878D82A}">
                    <a16:rowId xmlns:a16="http://schemas.microsoft.com/office/drawing/2014/main" val="3489546280"/>
                  </a:ext>
                </a:extLst>
              </a:tr>
              <a:tr h="4261637">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Solo il 28% delle aziende familiari ha un piano di successione e solo il 12% ha un organo autonomo per separare gli affari aziendali da quelli personali.</a:t>
                      </a:r>
                    </a:p>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Gli ideali di sforzo, sacrificio e duro lavoro che caratterizzano le imprese familiari diventano un limite quando si tratta del momento della successione.</a:t>
                      </a:r>
                    </a:p>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La mancanza di un piano strategico per questa successione è un misto di riluttanza e ignoranza su come creare il protocollo di successione.</a:t>
                      </a:r>
                    </a:p>
                    <a:p>
                      <a:pPr algn="just">
                        <a:lnSpc>
                          <a:spcPct val="107000"/>
                        </a:lnSpc>
                        <a:spcAft>
                          <a:spcPts val="0"/>
                        </a:spcAft>
                      </a:pPr>
                      <a:endParaRPr lang="it-IT"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l">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Questione emersa a livello europeo, consultare le pagine precedenti</a:t>
                      </a:r>
                    </a:p>
                  </a:txBody>
                  <a:tcPr marL="68580" marR="68580" marT="0" marB="0" anchor="ctr"/>
                </a:tc>
                <a:tc>
                  <a:txBody>
                    <a:bodyPr/>
                    <a:lstStyle/>
                    <a:p>
                      <a:pPr algn="just"/>
                      <a:r>
                        <a:rPr lang="it-IT" sz="2050" kern="1200" dirty="0">
                          <a:solidFill>
                            <a:schemeClr val="dk1"/>
                          </a:solidFill>
                          <a:effectLst/>
                          <a:latin typeface="Calibri" panose="020F0502020204030204" pitchFamily="34" charset="0"/>
                          <a:ea typeface="Calibri" panose="020F0502020204030204" pitchFamily="34" charset="0"/>
                          <a:cs typeface="+mn-cs"/>
                        </a:rPr>
                        <a:t>Sebbene la tradizione sia uno dei valori positivi delle imprese familiari, può diventare un punto debole per la crescita dell'azienda. Questo, insieme alla mancanza di formazione e istruzione, alla professionalità, all'approccio strategico e alla carenza finanziaria, diventano alcuni dei problemi più comuni che impediscono alle imprese familiari di crescere e diventare imprese più forti.</a:t>
                      </a:r>
                    </a:p>
                  </a:txBody>
                  <a:tcPr marL="68580" marR="68580" marT="0" marB="0" anchor="ct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È necessario fornire alle imprese familiari strumenti e formazione adeguati.</a:t>
                      </a:r>
                    </a:p>
                  </a:txBody>
                  <a:tcPr marL="68580" marR="68580" marT="0" marB="0" anchor="ctr">
                    <a:solidFill>
                      <a:srgbClr val="E9EBF5"/>
                    </a:solidFill>
                  </a:tcPr>
                </a:tc>
                <a:tc>
                  <a:txBody>
                    <a:bodyPr/>
                    <a:lstStyle/>
                    <a:p>
                      <a:pPr algn="just">
                        <a:lnSpc>
                          <a:spcPct val="107000"/>
                        </a:lnSpc>
                        <a:spcAft>
                          <a:spcPts val="0"/>
                        </a:spcAft>
                      </a:pPr>
                      <a:r>
                        <a:rPr lang="it-IT" sz="2050" kern="1200" dirty="0">
                          <a:solidFill>
                            <a:schemeClr val="dk1"/>
                          </a:solidFill>
                          <a:effectLst/>
                          <a:latin typeface="Calibri" panose="020F0502020204030204" pitchFamily="34" charset="0"/>
                          <a:ea typeface="Calibri" panose="020F0502020204030204" pitchFamily="34" charset="0"/>
                          <a:cs typeface="+mn-cs"/>
                        </a:rPr>
                        <a:t>Questione emersa a livello europeo, consultare le pagine precedenti</a:t>
                      </a:r>
                    </a:p>
                  </a:txBody>
                  <a:tcPr marL="68580" marR="68580" marT="0" marB="0" anchor="ctr">
                    <a:solidFill>
                      <a:srgbClr val="E9EBF5"/>
                    </a:solidFill>
                  </a:tcPr>
                </a:tc>
                <a:extLst>
                  <a:ext uri="{0D108BD9-81ED-4DB2-BD59-A6C34878D82A}">
                    <a16:rowId xmlns:a16="http://schemas.microsoft.com/office/drawing/2014/main" val="2159193700"/>
                  </a:ext>
                </a:extLst>
              </a:tr>
            </a:tbl>
          </a:graphicData>
        </a:graphic>
      </p:graphicFrame>
      <p:pic>
        <p:nvPicPr>
          <p:cNvPr id="3" name="Immagine 2"/>
          <p:cNvPicPr>
            <a:picLocks noChangeAspect="1"/>
          </p:cNvPicPr>
          <p:nvPr/>
        </p:nvPicPr>
        <p:blipFill>
          <a:blip r:embed="rId5"/>
          <a:stretch>
            <a:fillRect/>
          </a:stretch>
        </p:blipFill>
        <p:spPr>
          <a:xfrm>
            <a:off x="522513" y="3284425"/>
            <a:ext cx="1648303" cy="985669"/>
          </a:xfrm>
          <a:prstGeom prst="rect">
            <a:avLst/>
          </a:prstGeom>
          <a:ln>
            <a:solidFill>
              <a:schemeClr val="accent1"/>
            </a:solidFill>
          </a:ln>
        </p:spPr>
      </p:pic>
      <p:pic>
        <p:nvPicPr>
          <p:cNvPr id="7" name="Immagine 6"/>
          <p:cNvPicPr>
            <a:picLocks noChangeAspect="1"/>
          </p:cNvPicPr>
          <p:nvPr/>
        </p:nvPicPr>
        <p:blipFill>
          <a:blip r:embed="rId6"/>
          <a:stretch>
            <a:fillRect/>
          </a:stretch>
        </p:blipFill>
        <p:spPr>
          <a:xfrm>
            <a:off x="558508" y="11185404"/>
            <a:ext cx="1612309" cy="974023"/>
          </a:xfrm>
          <a:prstGeom prst="rect">
            <a:avLst/>
          </a:prstGeom>
          <a:ln>
            <a:solidFill>
              <a:schemeClr val="accent1"/>
            </a:solidFill>
          </a:ln>
        </p:spPr>
      </p:pic>
      <p:pic>
        <p:nvPicPr>
          <p:cNvPr id="10" name="Immagine 9"/>
          <p:cNvPicPr>
            <a:picLocks noChangeAspect="1"/>
          </p:cNvPicPr>
          <p:nvPr/>
        </p:nvPicPr>
        <p:blipFill>
          <a:blip r:embed="rId7"/>
          <a:stretch>
            <a:fillRect/>
          </a:stretch>
        </p:blipFill>
        <p:spPr>
          <a:xfrm>
            <a:off x="558508" y="14595844"/>
            <a:ext cx="1612308" cy="1071968"/>
          </a:xfrm>
          <a:prstGeom prst="rect">
            <a:avLst/>
          </a:prstGeom>
          <a:ln>
            <a:solidFill>
              <a:schemeClr val="accent1"/>
            </a:solidFill>
          </a:ln>
        </p:spPr>
      </p:pic>
      <p:pic>
        <p:nvPicPr>
          <p:cNvPr id="1026" name="Picture 2" descr="Flag of Italy - Wikipedi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508" y="7874274"/>
            <a:ext cx="1612308" cy="112605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6" name="CasellaDiTesto 15">
            <a:extLst>
              <a:ext uri="{FF2B5EF4-FFF2-40B4-BE49-F238E27FC236}">
                <a16:creationId xmlns:a16="http://schemas.microsoft.com/office/drawing/2014/main" id="{2FED544A-9E51-334D-B511-DC51A7CCCCF8}"/>
              </a:ext>
            </a:extLst>
          </p:cNvPr>
          <p:cNvSpPr txBox="1"/>
          <p:nvPr/>
        </p:nvSpPr>
        <p:spPr>
          <a:xfrm>
            <a:off x="2414106" y="485785"/>
            <a:ext cx="21310400" cy="830997"/>
          </a:xfrm>
          <a:prstGeom prst="rect">
            <a:avLst/>
          </a:prstGeom>
          <a:noFill/>
        </p:spPr>
        <p:txBody>
          <a:bodyPr wrap="square">
            <a:spAutoFit/>
          </a:bodyPr>
          <a:lstStyle/>
          <a:p>
            <a:pPr defTabSz="914369"/>
            <a:r>
              <a:rPr lang="it-IT" sz="4800" b="1" dirty="0">
                <a:solidFill>
                  <a:srgbClr val="517DF0"/>
                </a:solidFill>
                <a:ea typeface="Microsoft Sans Serif" panose="020B0604020202020204" pitchFamily="34" charset="0"/>
                <a:cs typeface="Microsoft Sans Serif" panose="020B0604020202020204" pitchFamily="34" charset="0"/>
              </a:rPr>
              <a:t>RACCOMANDAZIONI POLITICHE - Aree critiche di intervento per paese</a:t>
            </a:r>
          </a:p>
        </p:txBody>
      </p:sp>
    </p:spTree>
    <p:extLst>
      <p:ext uri="{BB962C8B-B14F-4D97-AF65-F5344CB8AC3E}">
        <p14:creationId xmlns:p14="http://schemas.microsoft.com/office/powerpoint/2010/main" val="2248310574"/>
      </p:ext>
    </p:extLst>
  </p:cSld>
  <p:clrMapOvr>
    <a:masterClrMapping/>
  </p:clrMapOvr>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TotalTime>
  <Words>892</Words>
  <Application>Microsoft Office PowerPoint</Application>
  <PresentationFormat>Personalizzato</PresentationFormat>
  <Paragraphs>31</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Calibri Light</vt:lpstr>
      <vt:lpstr>Microsoft Sans Serif</vt:lpstr>
      <vt:lpstr>1_Tema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IHF Bruxelles</dc:creator>
  <cp:lastModifiedBy>Alessandra Messana</cp:lastModifiedBy>
  <cp:revision>22</cp:revision>
  <dcterms:created xsi:type="dcterms:W3CDTF">2022-10-24T14:04:44Z</dcterms:created>
  <dcterms:modified xsi:type="dcterms:W3CDTF">2022-10-26T13:16:22Z</dcterms:modified>
</cp:coreProperties>
</file>